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329" r:id="rId4"/>
    <p:sldId id="279" r:id="rId5"/>
    <p:sldId id="501" r:id="rId6"/>
    <p:sldId id="373" r:id="rId7"/>
    <p:sldId id="292" r:id="rId8"/>
    <p:sldId id="503" r:id="rId9"/>
    <p:sldId id="504" r:id="rId10"/>
    <p:sldId id="521" r:id="rId11"/>
    <p:sldId id="505" r:id="rId12"/>
    <p:sldId id="506" r:id="rId13"/>
    <p:sldId id="507" r:id="rId14"/>
    <p:sldId id="354" r:id="rId15"/>
    <p:sldId id="355" r:id="rId16"/>
    <p:sldId id="412" r:id="rId17"/>
    <p:sldId id="413" r:id="rId18"/>
    <p:sldId id="414" r:id="rId19"/>
    <p:sldId id="415" r:id="rId20"/>
    <p:sldId id="416" r:id="rId21"/>
    <p:sldId id="518" r:id="rId22"/>
    <p:sldId id="500" r:id="rId23"/>
    <p:sldId id="439" r:id="rId24"/>
    <p:sldId id="440" r:id="rId25"/>
    <p:sldId id="430" r:id="rId26"/>
    <p:sldId id="516" r:id="rId27"/>
    <p:sldId id="517" r:id="rId28"/>
    <p:sldId id="432" r:id="rId29"/>
    <p:sldId id="438" r:id="rId30"/>
    <p:sldId id="448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009900"/>
    <a:srgbClr val="660066"/>
    <a:srgbClr val="4D4D4D"/>
    <a:srgbClr val="B92D14"/>
    <a:srgbClr val="35759D"/>
    <a:srgbClr val="35B19D"/>
    <a:srgbClr val="20A6C6"/>
    <a:srgbClr val="DEDEDE"/>
    <a:srgbClr val="075E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2536" autoAdjust="0"/>
    <p:restoredTop sz="95596" autoAdjust="0"/>
  </p:normalViewPr>
  <p:slideViewPr>
    <p:cSldViewPr>
      <p:cViewPr varScale="1">
        <p:scale>
          <a:sx n="73" d="100"/>
          <a:sy n="73" d="100"/>
        </p:scale>
        <p:origin x="-17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6D9B6-F1F9-4CCD-B720-2DD4E82FE5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37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C2D02-A090-4937-A441-96A76D5B8FC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02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46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41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8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723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164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69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29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29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13B21-5B46-4D6F-8013-298A3541F794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626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294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528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344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5283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8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3988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52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446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44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13B21-5B46-4D6F-8013-298A3541F794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36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22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AFF7D-27DE-43BC-807F-D88DEC185CC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570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5375"/>
            <a:ext cx="4038600" cy="1238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13175"/>
            <a:ext cx="4038600" cy="530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76975" y="333375"/>
            <a:ext cx="2076450" cy="56102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" y="333375"/>
            <a:ext cx="6076950" cy="56102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7625" y="333375"/>
            <a:ext cx="8305800" cy="56102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الرمز لإضافة صورة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" y="333375"/>
            <a:ext cx="8305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Microsoft Sans Serif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905000"/>
            <a:ext cx="8568952" cy="3756248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Adrenal Hormones</a:t>
            </a:r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ar-IQ" sz="5400" b="1" dirty="0" err="1" smtClean="0"/>
              <a:t>ا.م.د.اسامة</a:t>
            </a:r>
            <a:r>
              <a:rPr lang="ar-IQ" sz="5400" b="1" dirty="0" smtClean="0"/>
              <a:t> ايوب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42852"/>
            <a:ext cx="7129482" cy="6715148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4. Alter blood cell levels in plasma: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/>
              <a:t>Glucocorticoids</a:t>
            </a:r>
            <a:r>
              <a:rPr lang="en-US" sz="2000" dirty="0" smtClean="0"/>
              <a:t> cause a </a:t>
            </a:r>
            <a:r>
              <a:rPr lang="en-US" sz="2000" dirty="0" smtClean="0">
                <a:solidFill>
                  <a:srgbClr val="FF0000"/>
                </a:solidFill>
              </a:rPr>
              <a:t>decrease</a:t>
            </a:r>
            <a:r>
              <a:rPr lang="en-US" sz="2000" dirty="0" smtClean="0"/>
              <a:t> in </a:t>
            </a:r>
            <a:r>
              <a:rPr lang="en-US" sz="2000" dirty="0" err="1" smtClean="0"/>
              <a:t>eosinophils</a:t>
            </a:r>
            <a:r>
              <a:rPr lang="en-US" sz="2000" dirty="0" smtClean="0"/>
              <a:t>, </a:t>
            </a:r>
            <a:r>
              <a:rPr lang="en-US" sz="2000" dirty="0" err="1" smtClean="0"/>
              <a:t>basophils</a:t>
            </a:r>
            <a:r>
              <a:rPr lang="en-US" sz="2000" dirty="0" smtClean="0"/>
              <a:t>, </a:t>
            </a:r>
            <a:r>
              <a:rPr lang="en-US" sz="2000" dirty="0" err="1" smtClean="0"/>
              <a:t>monocytes</a:t>
            </a:r>
            <a:r>
              <a:rPr lang="en-US" sz="2000" dirty="0" smtClean="0"/>
              <a:t>, and lymphocytes by redistributing them from the circulation to lymphoid tissue.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In contrast to this effect, glucocorticoids</a:t>
            </a:r>
            <a:r>
              <a:rPr lang="en-US" sz="2000" dirty="0" smtClean="0">
                <a:solidFill>
                  <a:srgbClr val="FF0000"/>
                </a:solidFill>
              </a:rPr>
              <a:t> increase </a:t>
            </a:r>
            <a:r>
              <a:rPr lang="en-US" sz="2000" dirty="0" smtClean="0"/>
              <a:t>the blood levels of hemoglobin, erythrocytes, platelets, and </a:t>
            </a:r>
            <a:r>
              <a:rPr lang="en-US" sz="2000" dirty="0" err="1" smtClean="0"/>
              <a:t>polymorphonuclear</a:t>
            </a:r>
            <a:r>
              <a:rPr lang="en-US" sz="2000" dirty="0" smtClean="0"/>
              <a:t> leukocytes.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0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142852"/>
            <a:ext cx="7129482" cy="6598516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5. anti-inflammatory action :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l" rtl="0"/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</a:rPr>
              <a:t>Reduce the inflammatory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response and  suppress immunity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</a:rPr>
              <a:t>lowering and </a:t>
            </a:r>
            <a:r>
              <a:rPr lang="en-US" sz="2000" dirty="0" smtClean="0"/>
              <a:t>inhibit the ability of leukocytes and  macrophages to respond to </a:t>
            </a:r>
            <a:r>
              <a:rPr lang="en-US" sz="2000" dirty="0" err="1" smtClean="0"/>
              <a:t>mitogens</a:t>
            </a:r>
            <a:r>
              <a:rPr lang="en-US" sz="2000" dirty="0" smtClean="0"/>
              <a:t> and antigens</a:t>
            </a:r>
          </a:p>
          <a:p>
            <a:pPr marL="457200" indent="-457200" algn="l" rtl="0">
              <a:buFont typeface="+mj-lt"/>
              <a:buAutoNum type="alphaU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lphaU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lphaU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lphaU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 algn="l" rtl="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</a:rPr>
              <a:t>Stabilizing mast cell and </a:t>
            </a:r>
            <a:r>
              <a:rPr lang="en-US" sz="2000" dirty="0" err="1" smtClean="0">
                <a:solidFill>
                  <a:srgbClr val="FF0000"/>
                </a:solidFill>
              </a:rPr>
              <a:t>basophil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membranes, resulting in decreased histamine release.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70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55575" y="214290"/>
            <a:ext cx="7315200" cy="652296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6-Can have effects on other systems?</a:t>
            </a:r>
          </a:p>
          <a:p>
            <a:pPr marL="0" indent="0"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Elevated </a:t>
            </a:r>
            <a:r>
              <a:rPr lang="en-US" sz="2000" dirty="0"/>
              <a:t>glucocorticoids </a:t>
            </a:r>
            <a:r>
              <a:rPr lang="en-US" sz="2000" dirty="0">
                <a:solidFill>
                  <a:srgbClr val="FF0000"/>
                </a:solidFill>
              </a:rPr>
              <a:t>causes inhibition of further synthesis </a:t>
            </a:r>
            <a:r>
              <a:rPr lang="en-US" sz="2000" dirty="0"/>
              <a:t>of both </a:t>
            </a:r>
            <a:r>
              <a:rPr lang="en-US" sz="2000" dirty="0" smtClean="0"/>
              <a:t> glucocorticoid and  </a:t>
            </a:r>
            <a:r>
              <a:rPr lang="en-US" sz="2000" dirty="0"/>
              <a:t>thyroid-stimulating </a:t>
            </a:r>
            <a:r>
              <a:rPr lang="en-US" sz="2000" dirty="0" smtClean="0"/>
              <a:t>hormones by negative feed back</a:t>
            </a:r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Chronic 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 therapy can cause </a:t>
            </a:r>
            <a:r>
              <a:rPr lang="en-US" sz="2000" dirty="0" smtClean="0">
                <a:solidFill>
                  <a:srgbClr val="FF0000"/>
                </a:solidFill>
              </a:rPr>
              <a:t>severe bone loss </a:t>
            </a:r>
            <a:r>
              <a:rPr lang="en-US" sz="2000" dirty="0" smtClean="0"/>
              <a:t>and </a:t>
            </a:r>
            <a:r>
              <a:rPr lang="en-US" sz="2000" dirty="0" err="1" smtClean="0"/>
              <a:t>myopathy</a:t>
            </a:r>
            <a:r>
              <a:rPr lang="en-US" sz="2000" dirty="0" smtClean="0"/>
              <a:t>.</a:t>
            </a:r>
          </a:p>
          <a:p>
            <a:pPr algn="l" rtl="0"/>
            <a:endParaRPr lang="en-US" sz="2000" dirty="0" smtClean="0">
              <a:solidFill>
                <a:schemeClr val="accent6"/>
              </a:solidFill>
            </a:endParaRPr>
          </a:p>
          <a:p>
            <a:pPr algn="l" rtl="0"/>
            <a:r>
              <a:rPr lang="en-US" sz="2000" dirty="0" smtClean="0"/>
              <a:t>In addition, adequate </a:t>
            </a:r>
            <a:r>
              <a:rPr lang="en-US" sz="2000" dirty="0" err="1" smtClean="0"/>
              <a:t>cortisol</a:t>
            </a:r>
            <a:r>
              <a:rPr lang="en-US" sz="2000" dirty="0" smtClean="0"/>
              <a:t> levels are essential for </a:t>
            </a:r>
            <a:r>
              <a:rPr lang="en-US" sz="2000" dirty="0" smtClean="0">
                <a:solidFill>
                  <a:srgbClr val="FF0000"/>
                </a:solidFill>
              </a:rPr>
              <a:t>normal </a:t>
            </a:r>
            <a:r>
              <a:rPr lang="en-US" sz="2000" dirty="0" err="1" smtClean="0">
                <a:solidFill>
                  <a:srgbClr val="FF0000"/>
                </a:solidFill>
              </a:rPr>
              <a:t>glomerular</a:t>
            </a:r>
            <a:r>
              <a:rPr lang="en-US" sz="2000" dirty="0" smtClean="0">
                <a:solidFill>
                  <a:srgbClr val="FF0000"/>
                </a:solidFill>
              </a:rPr>
              <a:t> filtration</a:t>
            </a:r>
            <a:endParaRPr lang="ar-IQ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928670"/>
            <a:ext cx="6934200" cy="5740690"/>
          </a:xfrm>
        </p:spPr>
        <p:txBody>
          <a:bodyPr/>
          <a:lstStyle/>
          <a:p>
            <a:pPr algn="l" rtl="0"/>
            <a:r>
              <a:rPr lang="en-US" sz="2000" dirty="0" err="1" smtClean="0"/>
              <a:t>Mineralocorticoids</a:t>
            </a:r>
            <a:r>
              <a:rPr lang="en-US" sz="2000" dirty="0" smtClean="0"/>
              <a:t> help to control </a:t>
            </a:r>
            <a:r>
              <a:rPr lang="en-US" sz="2000" dirty="0" smtClean="0">
                <a:solidFill>
                  <a:srgbClr val="FF0000"/>
                </a:solidFill>
              </a:rPr>
              <a:t>the body’s water volume</a:t>
            </a:r>
            <a:r>
              <a:rPr lang="en-US" sz="2000" dirty="0" smtClean="0"/>
              <a:t> and concentration of electrolytes, especially </a:t>
            </a:r>
            <a:r>
              <a:rPr lang="en-US" sz="2000" dirty="0" smtClean="0">
                <a:solidFill>
                  <a:srgbClr val="FF0000"/>
                </a:solidFill>
              </a:rPr>
              <a:t>sodium and potassium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Aldosterone</a:t>
            </a:r>
            <a:r>
              <a:rPr lang="en-US" sz="2000" dirty="0" smtClean="0"/>
              <a:t> acts on </a:t>
            </a:r>
            <a:r>
              <a:rPr lang="en-US" sz="2000" dirty="0"/>
              <a:t>distal</a:t>
            </a:r>
            <a:r>
              <a:rPr lang="en-US" sz="2000" dirty="0" smtClean="0"/>
              <a:t> tubules and collecting ducts, causing </a:t>
            </a:r>
            <a:r>
              <a:rPr lang="en-US" sz="2000" dirty="0" smtClean="0">
                <a:solidFill>
                  <a:srgbClr val="FF0000"/>
                </a:solidFill>
              </a:rPr>
              <a:t>a reabsorption of sodium, bicarbonate, and water. </a:t>
            </a:r>
          </a:p>
          <a:p>
            <a:pPr algn="l" rtl="0"/>
            <a:r>
              <a:rPr lang="en-US" sz="2000" dirty="0" smtClean="0"/>
              <a:t>Conversely, </a:t>
            </a:r>
            <a:r>
              <a:rPr lang="en-US" sz="2000" dirty="0" err="1" smtClean="0"/>
              <a:t>aldosterone</a:t>
            </a:r>
            <a:r>
              <a:rPr lang="en-US" sz="2000" dirty="0" smtClean="0"/>
              <a:t> decreases </a:t>
            </a:r>
            <a:r>
              <a:rPr lang="en-US" sz="2000" dirty="0" err="1" smtClean="0"/>
              <a:t>reabsorption</a:t>
            </a:r>
            <a:r>
              <a:rPr lang="en-US" sz="2000" dirty="0" smtClean="0"/>
              <a:t> of potassium, which, with H+, is then lost in the urine.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Enhancement of sodium </a:t>
            </a:r>
            <a:r>
              <a:rPr lang="en-US" sz="2000" dirty="0" err="1" smtClean="0"/>
              <a:t>reabsorption</a:t>
            </a:r>
            <a:r>
              <a:rPr lang="en-US" sz="2000" dirty="0" smtClean="0"/>
              <a:t> by </a:t>
            </a:r>
            <a:r>
              <a:rPr lang="en-US" sz="2000" dirty="0" err="1" smtClean="0"/>
              <a:t>aldosterone</a:t>
            </a:r>
            <a:r>
              <a:rPr lang="en-US" sz="2000" dirty="0" smtClean="0"/>
              <a:t> also occurs </a:t>
            </a:r>
            <a:r>
              <a:rPr lang="en-US" sz="2000" dirty="0" smtClean="0">
                <a:solidFill>
                  <a:srgbClr val="FF0000"/>
                </a:solidFill>
              </a:rPr>
              <a:t>in gastrointestinal mucosa and in sweat and salivary glands.</a:t>
            </a:r>
          </a:p>
          <a:p>
            <a:pPr algn="l" rtl="0"/>
            <a:endParaRPr lang="en-US" sz="2000" dirty="0" smtClean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2143108" y="214290"/>
            <a:ext cx="6572296" cy="642942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="1" dirty="0" err="1" smtClean="0"/>
              <a:t>Mineralocorticoids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16632"/>
            <a:ext cx="6934200" cy="6552728"/>
          </a:xfrm>
        </p:spPr>
        <p:txBody>
          <a:bodyPr/>
          <a:lstStyle/>
          <a:p>
            <a:pPr algn="ctr" rtl="0">
              <a:buNone/>
            </a:pPr>
            <a:r>
              <a:rPr lang="en-US" sz="2400" b="1" dirty="0" smtClean="0"/>
              <a:t>Therapeutic uses of the adrenal corticosteroids</a:t>
            </a:r>
            <a:endParaRPr lang="ar-IQ" sz="2400" b="1" dirty="0" smtClean="0"/>
          </a:p>
          <a:p>
            <a:pPr algn="ctr" rtl="0">
              <a:buNone/>
            </a:pPr>
            <a:endParaRPr lang="en-US" sz="2400" b="1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b="1" dirty="0" smtClean="0"/>
              <a:t>Replacement therapy for primary </a:t>
            </a:r>
            <a:r>
              <a:rPr lang="en-US" sz="2000" b="1" dirty="0" err="1" smtClean="0"/>
              <a:t>adrenocortical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insuffi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ciency</a:t>
            </a:r>
            <a:r>
              <a:rPr lang="en-US" sz="2000" b="1" dirty="0" smtClean="0"/>
              <a:t> (Addison disease): 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 algn="l" rtl="0">
              <a:buFont typeface="Wingdings" pitchFamily="2" charset="2"/>
              <a:buChar char="Ø"/>
            </a:pPr>
            <a:r>
              <a:rPr lang="en-US" sz="2000" dirty="0" smtClean="0"/>
              <a:t>caused by </a:t>
            </a:r>
            <a:r>
              <a:rPr lang="en-US" sz="2000" dirty="0" smtClean="0">
                <a:solidFill>
                  <a:srgbClr val="FF0000"/>
                </a:solidFill>
              </a:rPr>
              <a:t>adrenal cortex dysfunction </a:t>
            </a:r>
            <a:r>
              <a:rPr lang="en-US" sz="2000" dirty="0" smtClean="0"/>
              <a:t>(as diagnosed by the lack of patient response to </a:t>
            </a:r>
            <a:r>
              <a:rPr lang="en-US" sz="2000" i="1" dirty="0" smtClean="0"/>
              <a:t>ACTH </a:t>
            </a:r>
            <a:r>
              <a:rPr lang="en-US" sz="2000" dirty="0" smtClean="0"/>
              <a:t>administration). </a:t>
            </a:r>
          </a:p>
          <a:p>
            <a:pPr marL="457200" indent="-457200" algn="l" rtl="0">
              <a:buFont typeface="Wingdings" pitchFamily="2" charset="2"/>
              <a:buChar char="Ø"/>
            </a:pPr>
            <a:endParaRPr lang="en-US" sz="2000" i="1" dirty="0" smtClean="0"/>
          </a:p>
          <a:p>
            <a:pPr marL="457200" indent="-457200" algn="l" rtl="0">
              <a:buFont typeface="Wingdings" pitchFamily="2" charset="2"/>
              <a:buChar char="Ø"/>
            </a:pPr>
            <a:endParaRPr lang="en-US" sz="2000" i="1" dirty="0" smtClean="0">
              <a:solidFill>
                <a:srgbClr val="FF0000"/>
              </a:solidFill>
            </a:endParaRPr>
          </a:p>
          <a:p>
            <a:pPr marL="457200" indent="-457200"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Administration of </a:t>
            </a:r>
            <a:r>
              <a:rPr lang="en-US" sz="2000" i="1" dirty="0" err="1" smtClean="0">
                <a:solidFill>
                  <a:srgbClr val="FF0000"/>
                </a:solidFill>
              </a:rPr>
              <a:t>fludrocortisone</a:t>
            </a:r>
            <a:r>
              <a:rPr lang="en-US" sz="2000" i="1" dirty="0" smtClean="0"/>
              <a:t> </a:t>
            </a:r>
            <a:r>
              <a:rPr lang="en-US" sz="2000" dirty="0" smtClean="0"/>
              <a:t>a potent synthetic </a:t>
            </a:r>
            <a:r>
              <a:rPr lang="en-US" sz="2000" dirty="0" err="1" smtClean="0"/>
              <a:t>mineralocorticoid</a:t>
            </a:r>
            <a:r>
              <a:rPr lang="en-US" sz="2000" dirty="0" smtClean="0"/>
              <a:t> with some 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 activity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785918" y="0"/>
            <a:ext cx="7148954" cy="715962"/>
          </a:xfrm>
        </p:spPr>
        <p:txBody>
          <a:bodyPr/>
          <a:lstStyle/>
          <a:p>
            <a:pPr rtl="0"/>
            <a:r>
              <a:rPr lang="en-US" sz="2000" b="1" dirty="0" smtClean="0"/>
              <a:t>2-Replacement therapy for secondary or tertiary </a:t>
            </a:r>
            <a:r>
              <a:rPr lang="en-US" sz="2000" b="1" dirty="0" err="1" smtClean="0"/>
              <a:t>adrenocortical</a:t>
            </a:r>
            <a:r>
              <a:rPr lang="en-US" sz="2000" b="1" dirty="0" smtClean="0"/>
              <a:t> insufficiency:</a:t>
            </a:r>
            <a:endParaRPr lang="en-US" sz="20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55575" y="715962"/>
            <a:ext cx="7315200" cy="6021288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endParaRPr lang="en-US" sz="2000" b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These deficiencies are caused by a defect either in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CRH production by the hypothalamus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i="1" dirty="0" err="1" smtClean="0"/>
              <a:t>corticotropin</a:t>
            </a:r>
            <a:r>
              <a:rPr lang="en-US" sz="2000" i="1" dirty="0" smtClean="0"/>
              <a:t> production </a:t>
            </a:r>
            <a:r>
              <a:rPr lang="en-US" sz="2000" dirty="0" smtClean="0"/>
              <a:t>by the pituitary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.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i="1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i="1" dirty="0" smtClean="0">
                <a:solidFill>
                  <a:srgbClr val="FF0000"/>
                </a:solidFill>
              </a:rPr>
              <a:t>Hydrocortisone</a:t>
            </a:r>
            <a:r>
              <a:rPr lang="en-US" sz="2000" i="1" dirty="0" smtClean="0"/>
              <a:t> is used for treatment of these </a:t>
            </a:r>
            <a:r>
              <a:rPr lang="en-US" sz="2000" dirty="0" smtClean="0"/>
              <a:t>deficiencies.</a:t>
            </a:r>
            <a:endParaRPr lang="ar-IQ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928794" y="0"/>
            <a:ext cx="7006078" cy="715962"/>
          </a:xfrm>
        </p:spPr>
        <p:txBody>
          <a:bodyPr/>
          <a:lstStyle/>
          <a:p>
            <a:pPr rtl="0"/>
            <a:r>
              <a:rPr lang="en-US" sz="2400" b="1" dirty="0" smtClean="0"/>
              <a:t>3-Diagnosis of Cushing syndrome</a:t>
            </a:r>
            <a:endParaRPr lang="en-US" sz="24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55575" y="715962"/>
            <a:ext cx="7315200" cy="6021288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 Cushing syndrome is caused by</a:t>
            </a:r>
          </a:p>
          <a:p>
            <a:pPr algn="l" rtl="0"/>
            <a:r>
              <a:rPr lang="en-US" sz="2000" dirty="0" smtClean="0"/>
              <a:t>a </a:t>
            </a:r>
            <a:r>
              <a:rPr lang="en-US" sz="2000" dirty="0" err="1" smtClean="0"/>
              <a:t>hypersecretion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glucocorticoids</a:t>
            </a:r>
            <a:r>
              <a:rPr lang="en-US" sz="2000" dirty="0" smtClean="0"/>
              <a:t> that results either from excessive release of </a:t>
            </a:r>
            <a:r>
              <a:rPr lang="en-US" sz="2000" dirty="0" err="1" smtClean="0"/>
              <a:t>corticotropin</a:t>
            </a:r>
            <a:r>
              <a:rPr lang="en-US" sz="2000" dirty="0" smtClean="0"/>
              <a:t> by the anterior pituitary  </a:t>
            </a:r>
          </a:p>
          <a:p>
            <a:pPr algn="l" rtl="0"/>
            <a:r>
              <a:rPr lang="en-US" sz="2000" dirty="0" smtClean="0"/>
              <a:t> an adrenal tumor.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Chronic treatment with high doses of 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 is a frequent cause of </a:t>
            </a:r>
            <a:r>
              <a:rPr lang="en-US" sz="2000" dirty="0" smtClean="0">
                <a:solidFill>
                  <a:srgbClr val="FF0000"/>
                </a:solidFill>
              </a:rPr>
              <a:t>iatrogenic</a:t>
            </a:r>
            <a:r>
              <a:rPr lang="en-US" sz="2000" dirty="0" smtClean="0"/>
              <a:t> Cushing syndrome.</a:t>
            </a:r>
            <a:endParaRPr lang="ar-IQ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9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260648"/>
            <a:ext cx="6934200" cy="6408712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4-Replacement therapy for congenital adrenal hyperplasia: </a:t>
            </a:r>
          </a:p>
          <a:p>
            <a:pPr algn="l" rtl="0">
              <a:buNone/>
            </a:pPr>
            <a:endParaRPr lang="en-US" sz="2000" b="1" dirty="0" smtClean="0"/>
          </a:p>
          <a:p>
            <a:pPr algn="l" rtl="0"/>
            <a:r>
              <a:rPr lang="en-US" sz="2000" dirty="0" smtClean="0"/>
              <a:t>a group of diseases resulting from an </a:t>
            </a:r>
            <a:r>
              <a:rPr lang="en-US" sz="2000" dirty="0" smtClean="0">
                <a:solidFill>
                  <a:srgbClr val="FF0000"/>
                </a:solidFill>
              </a:rPr>
              <a:t>enzyme defect </a:t>
            </a:r>
            <a:r>
              <a:rPr lang="en-US" sz="2000" dirty="0" smtClean="0"/>
              <a:t>in the synthesis of one or more of the adrenal steroid hormones.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Treatment of this condition requires administration of sufficient corticosteroids to </a:t>
            </a:r>
            <a:r>
              <a:rPr lang="en-US" sz="2000" dirty="0" smtClean="0">
                <a:solidFill>
                  <a:srgbClr val="FF0000"/>
                </a:solidFill>
              </a:rPr>
              <a:t>normalize</a:t>
            </a:r>
            <a:r>
              <a:rPr lang="en-US" sz="2000" dirty="0" smtClean="0"/>
              <a:t> the patient’s hormone levels </a:t>
            </a:r>
            <a:r>
              <a:rPr lang="en-US" sz="2000" dirty="0" smtClean="0">
                <a:solidFill>
                  <a:srgbClr val="FF0000"/>
                </a:solidFill>
              </a:rPr>
              <a:t>by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suppressing release of CRH and ACTH. </a:t>
            </a:r>
            <a:r>
              <a:rPr lang="en-US" sz="2000" dirty="0" smtClean="0"/>
              <a:t>This decreases production of adrenal androgens. </a:t>
            </a:r>
          </a:p>
        </p:txBody>
      </p:sp>
    </p:spTree>
    <p:extLst>
      <p:ext uri="{BB962C8B-B14F-4D97-AF65-F5344CB8AC3E}">
        <p14:creationId xmlns:p14="http://schemas.microsoft.com/office/powerpoint/2010/main" xmlns="" val="12092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0"/>
            <a:ext cx="7200002" cy="6858000"/>
          </a:xfrm>
        </p:spPr>
        <p:txBody>
          <a:bodyPr/>
          <a:lstStyle/>
          <a:p>
            <a:pPr algn="ctr" rtl="0">
              <a:buNone/>
            </a:pPr>
            <a:r>
              <a:rPr lang="en-US" sz="2000" b="1" dirty="0" smtClean="0"/>
              <a:t>5-Relief of inflammatory symptoms: </a:t>
            </a:r>
          </a:p>
          <a:p>
            <a:pPr algn="l" rtl="0"/>
            <a:r>
              <a:rPr lang="en-US" sz="1800" dirty="0" smtClean="0"/>
              <a:t>Reduce the manifestations of inflammation ( rheumatoid and </a:t>
            </a:r>
            <a:r>
              <a:rPr lang="en-US" sz="1800" dirty="0" err="1" smtClean="0"/>
              <a:t>osteoarthritic</a:t>
            </a:r>
            <a:r>
              <a:rPr lang="en-US" sz="1800" dirty="0" smtClean="0"/>
              <a:t>, skin inflammation(redness, swelling, heat, and tenderness)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/>
            <a:r>
              <a:rPr lang="en-US" sz="1800" dirty="0" smtClean="0"/>
              <a:t>The effect of </a:t>
            </a:r>
            <a:r>
              <a:rPr lang="en-US" sz="1800" dirty="0" err="1" smtClean="0"/>
              <a:t>glucocorticoids</a:t>
            </a:r>
            <a:r>
              <a:rPr lang="en-US" sz="1800" dirty="0" smtClean="0"/>
              <a:t> on the inflammatory process </a:t>
            </a:r>
            <a:r>
              <a:rPr lang="en-US" sz="1800" dirty="0" smtClean="0">
                <a:solidFill>
                  <a:srgbClr val="FF0000"/>
                </a:solidFill>
              </a:rPr>
              <a:t>is the result of:</a:t>
            </a:r>
          </a:p>
          <a:p>
            <a:pPr algn="l" rtl="0">
              <a:buNone/>
            </a:pPr>
            <a:endParaRPr lang="en-US" sz="1800" dirty="0" smtClean="0"/>
          </a:p>
          <a:p>
            <a:pPr algn="l" rtl="0">
              <a:buFont typeface="+mj-lt"/>
              <a:buAutoNum type="arabicPeriod"/>
            </a:pPr>
            <a:r>
              <a:rPr lang="en-US" sz="1800" dirty="0" smtClean="0"/>
              <a:t>Redistribution of leukocytes to other body compartment thereby lowering their blood concentration.</a:t>
            </a:r>
          </a:p>
          <a:p>
            <a:pPr algn="l" rtl="0">
              <a:buFont typeface="+mj-lt"/>
              <a:buAutoNum type="arabicPeriod"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Decreased </a:t>
            </a:r>
            <a:r>
              <a:rPr lang="en-US" sz="1800" dirty="0" smtClean="0">
                <a:solidFill>
                  <a:srgbClr val="FF0000"/>
                </a:solidFill>
              </a:rPr>
              <a:t>production of prostaglandins and </a:t>
            </a:r>
            <a:r>
              <a:rPr lang="en-US" sz="1800" dirty="0" err="1" smtClean="0">
                <a:solidFill>
                  <a:srgbClr val="FF0000"/>
                </a:solidFill>
              </a:rPr>
              <a:t>leukotrienes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 rtl="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Reduce the amount of histamine that is released </a:t>
            </a:r>
            <a:r>
              <a:rPr lang="en-US" sz="1800" dirty="0" smtClean="0"/>
              <a:t>from </a:t>
            </a:r>
            <a:r>
              <a:rPr lang="en-US" sz="1800" dirty="0" err="1" smtClean="0"/>
              <a:t>basophils</a:t>
            </a:r>
            <a:r>
              <a:rPr lang="en-US" sz="1800" dirty="0" smtClean="0"/>
              <a:t> and mast cells, thus diminishing the activation of the </a:t>
            </a:r>
            <a:r>
              <a:rPr lang="en-US" sz="1800" dirty="0" err="1" smtClean="0"/>
              <a:t>kinin</a:t>
            </a:r>
            <a:r>
              <a:rPr lang="en-US" sz="1800" dirty="0" smtClean="0"/>
              <a:t> system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447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0"/>
            <a:ext cx="7200002" cy="6858000"/>
          </a:xfrm>
        </p:spPr>
        <p:txBody>
          <a:bodyPr/>
          <a:lstStyle/>
          <a:p>
            <a:pPr algn="ctr" rtl="0">
              <a:buNone/>
            </a:pPr>
            <a:r>
              <a:rPr lang="en-US" sz="2000" b="1" dirty="0" smtClean="0"/>
              <a:t>5-Relief of inflammatory symptoms: </a:t>
            </a:r>
          </a:p>
          <a:p>
            <a:pPr algn="l" rtl="0"/>
            <a:endParaRPr lang="en-US" sz="1800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Corticosteroids significantly </a:t>
            </a:r>
            <a:r>
              <a:rPr lang="en-US" sz="1800" dirty="0" smtClean="0">
                <a:solidFill>
                  <a:srgbClr val="FF0000"/>
                </a:solidFill>
              </a:rPr>
              <a:t>reduce the manifestations of inflammation associated with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rheumatoid arthritis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inflammatory skin conditions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 symptom control in persistent asthma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active inflammatory bowel disease.</a:t>
            </a:r>
          </a:p>
          <a:p>
            <a:pPr algn="l" rtl="0"/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Font typeface="Wingdings" pitchFamily="2" charset="2"/>
              <a:buChar char="v"/>
            </a:pP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Font typeface="Wingdings" pitchFamily="2" charset="2"/>
              <a:buChar char="ü"/>
            </a:pP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Corticosteroids are not curative in these </a:t>
            </a:r>
            <a:r>
              <a:rPr lang="en-US" sz="1800" dirty="0" smtClean="0"/>
              <a:t>disorders.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447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0"/>
            <a:ext cx="6934200" cy="3786190"/>
          </a:xfrm>
        </p:spPr>
        <p:txBody>
          <a:bodyPr/>
          <a:lstStyle/>
          <a:p>
            <a:pPr algn="l" rtl="0"/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adrenal gland </a:t>
            </a:r>
            <a:r>
              <a:rPr lang="en-US" sz="2000" dirty="0" smtClean="0"/>
              <a:t>consists of the</a:t>
            </a:r>
            <a:r>
              <a:rPr lang="en-US" sz="2000" dirty="0" smtClean="0">
                <a:solidFill>
                  <a:srgbClr val="FF0000"/>
                </a:solidFill>
              </a:rPr>
              <a:t> cortex </a:t>
            </a:r>
            <a:r>
              <a:rPr lang="en-US" sz="2000" dirty="0" smtClean="0"/>
              <a:t>and the </a:t>
            </a:r>
            <a:r>
              <a:rPr lang="en-US" sz="2000" dirty="0" smtClean="0">
                <a:solidFill>
                  <a:srgbClr val="FF0000"/>
                </a:solidFill>
              </a:rPr>
              <a:t>medulla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Medulla secretes epinephrine, 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Cortex synthesizes and secretes two major classes of steroid hormones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err="1" smtClean="0"/>
              <a:t>adrenocorticosteroids</a:t>
            </a:r>
            <a:r>
              <a:rPr lang="en-US" sz="2000" dirty="0" smtClean="0"/>
              <a:t>  (</a:t>
            </a:r>
            <a:r>
              <a:rPr lang="en-US" sz="2000" dirty="0" err="1" smtClean="0"/>
              <a:t>glucocorticoids</a:t>
            </a:r>
            <a:r>
              <a:rPr lang="en-US" sz="2000" dirty="0" smtClean="0"/>
              <a:t> and </a:t>
            </a:r>
            <a:r>
              <a:rPr lang="en-US" sz="2000" dirty="0" err="1" smtClean="0"/>
              <a:t>mineralocorticoids</a:t>
            </a:r>
            <a:r>
              <a:rPr lang="en-US" sz="2000" dirty="0" smtClean="0"/>
              <a:t>)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 adrenal androgens.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260648"/>
            <a:ext cx="6934200" cy="6408712"/>
          </a:xfrm>
        </p:spPr>
        <p:txBody>
          <a:bodyPr/>
          <a:lstStyle/>
          <a:p>
            <a:pPr algn="ctr" rtl="0">
              <a:buNone/>
            </a:pPr>
            <a:r>
              <a:rPr lang="en-US" sz="2000" b="1" dirty="0" smtClean="0"/>
              <a:t>6-Treatment of allergies:</a:t>
            </a:r>
          </a:p>
          <a:p>
            <a:pPr algn="l" rtl="0">
              <a:buNone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Treatment of the symptoms </a:t>
            </a:r>
            <a:r>
              <a:rPr lang="en-US" sz="2000" dirty="0" smtClean="0"/>
              <a:t>of bronchial asthma, allergic rhinitis, and drug, serum, and transfusion allergic reactions.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This minimizes systemic effects and allows the patient to significantly reduce or eliminate the use of oral steroids.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447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635090"/>
            <a:ext cx="7315200" cy="6034270"/>
          </a:xfrm>
        </p:spPr>
        <p:txBody>
          <a:bodyPr/>
          <a:lstStyle/>
          <a:p>
            <a:pPr algn="ctr" rtl="0">
              <a:buNone/>
            </a:pPr>
            <a:r>
              <a:rPr lang="en-US" sz="2000" b="1" dirty="0" smtClean="0"/>
              <a:t>7-Acceleration of lung maturation: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solidFill>
                <a:srgbClr val="FF0000"/>
              </a:solidFill>
            </a:endParaRP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Consequently, a regimen </a:t>
            </a:r>
            <a:r>
              <a:rPr lang="en-US" sz="2000" dirty="0" smtClean="0">
                <a:solidFill>
                  <a:srgbClr val="FF0000"/>
                </a:solidFill>
              </a:rPr>
              <a:t>of </a:t>
            </a:r>
            <a:r>
              <a:rPr lang="en-US" sz="2000" i="1" dirty="0" err="1" smtClean="0">
                <a:solidFill>
                  <a:srgbClr val="FF0000"/>
                </a:solidFill>
              </a:rPr>
              <a:t>betamethasone</a:t>
            </a:r>
            <a:r>
              <a:rPr lang="en-US" sz="2000" i="1" dirty="0" smtClean="0">
                <a:solidFill>
                  <a:srgbClr val="FF0000"/>
                </a:solidFill>
              </a:rPr>
              <a:t> or </a:t>
            </a:r>
            <a:r>
              <a:rPr lang="en-US" sz="2000" i="1" dirty="0" err="1" smtClean="0">
                <a:solidFill>
                  <a:srgbClr val="FF0000"/>
                </a:solidFill>
              </a:rPr>
              <a:t>dexamethasone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/>
              <a:t>administered intramuscularly to the mother within </a:t>
            </a:r>
            <a:r>
              <a:rPr lang="en-US" sz="2000" dirty="0" smtClean="0"/>
              <a:t>the 48 hours proceeding premature delivery can accelerate lung maturation in the fetus.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865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143108" y="0"/>
            <a:ext cx="6791764" cy="715962"/>
          </a:xfrm>
        </p:spPr>
        <p:txBody>
          <a:bodyPr/>
          <a:lstStyle/>
          <a:p>
            <a:pPr rtl="0"/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b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ar-IQ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ar-IQ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IQ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/>
              <a:t>Pharmacokinetics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635090"/>
            <a:ext cx="7315200" cy="6034270"/>
          </a:xfrm>
        </p:spPr>
        <p:txBody>
          <a:bodyPr/>
          <a:lstStyle/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Absorption and fate</a:t>
            </a:r>
            <a:r>
              <a:rPr lang="en-US" sz="2000" dirty="0" smtClean="0"/>
              <a:t>: </a:t>
            </a:r>
            <a:endParaRPr lang="ar-IQ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Orally</a:t>
            </a:r>
            <a:r>
              <a:rPr lang="en-US" sz="2000" dirty="0" smtClean="0"/>
              <a:t> are </a:t>
            </a:r>
            <a:r>
              <a:rPr lang="en-US" sz="2000" dirty="0" smtClean="0">
                <a:solidFill>
                  <a:srgbClr val="FF0000"/>
                </a:solidFill>
              </a:rPr>
              <a:t>readily absorbed </a:t>
            </a:r>
            <a:r>
              <a:rPr lang="en-US" sz="2000" dirty="0" smtClean="0"/>
              <a:t>from the gastrointestinal tract.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The only 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 that has no effect on the fetus in pregnancy is </a:t>
            </a:r>
            <a:r>
              <a:rPr lang="en-US" sz="2000" dirty="0" smtClean="0">
                <a:solidFill>
                  <a:srgbClr val="FF0000"/>
                </a:solidFill>
              </a:rPr>
              <a:t>prednisone</a:t>
            </a:r>
            <a:r>
              <a:rPr lang="en-US" sz="2000" dirty="0" smtClean="0"/>
              <a:t>. It is a </a:t>
            </a:r>
            <a:r>
              <a:rPr lang="en-US" sz="2000" dirty="0" err="1" smtClean="0"/>
              <a:t>prodrug</a:t>
            </a:r>
            <a:r>
              <a:rPr lang="en-US" sz="2000" dirty="0" smtClean="0"/>
              <a:t> that </a:t>
            </a:r>
            <a:r>
              <a:rPr lang="en-US" sz="2000" dirty="0" smtClean="0">
                <a:solidFill>
                  <a:srgbClr val="FF0000"/>
                </a:solidFill>
              </a:rPr>
              <a:t>is not converted </a:t>
            </a:r>
            <a:r>
              <a:rPr lang="en-US" sz="2000" dirty="0" smtClean="0"/>
              <a:t>to the active compound, </a:t>
            </a:r>
            <a:r>
              <a:rPr lang="en-US" sz="2000" dirty="0" err="1" smtClean="0"/>
              <a:t>prednisolone</a:t>
            </a:r>
            <a:r>
              <a:rPr lang="en-US" sz="2000" dirty="0" smtClean="0"/>
              <a:t>, in the fetal liver.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Any </a:t>
            </a:r>
            <a:r>
              <a:rPr lang="en-US" sz="2000" dirty="0" err="1" smtClean="0"/>
              <a:t>prednisolone</a:t>
            </a:r>
            <a:r>
              <a:rPr lang="en-US" sz="2000" dirty="0" smtClean="0"/>
              <a:t> formed in the mother is </a:t>
            </a:r>
            <a:r>
              <a:rPr lang="en-US" sz="2000" dirty="0" err="1" smtClean="0"/>
              <a:t>biotransformed</a:t>
            </a:r>
            <a:r>
              <a:rPr lang="en-US" sz="2000" dirty="0" smtClean="0"/>
              <a:t> to prednisone by placental enzymes </a:t>
            </a:r>
            <a:endParaRPr lang="ar-IQ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7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214290"/>
            <a:ext cx="7315200" cy="6455070"/>
          </a:xfrm>
        </p:spPr>
        <p:txBody>
          <a:bodyPr/>
          <a:lstStyle/>
          <a:p>
            <a:pPr algn="l" rtl="0"/>
            <a:r>
              <a:rPr lang="en-US" sz="2000" dirty="0" smtClean="0"/>
              <a:t>In </a:t>
            </a:r>
            <a:r>
              <a:rPr lang="en-US" sz="2000" dirty="0" smtClean="0">
                <a:solidFill>
                  <a:srgbClr val="FF0000"/>
                </a:solidFill>
              </a:rPr>
              <a:t>determining the dosage </a:t>
            </a:r>
            <a:r>
              <a:rPr lang="en-US" sz="2000" dirty="0" smtClean="0"/>
              <a:t>of </a:t>
            </a:r>
            <a:r>
              <a:rPr lang="en-US" sz="2000" dirty="0" err="1" smtClean="0"/>
              <a:t>adrenocortical</a:t>
            </a:r>
            <a:r>
              <a:rPr lang="en-US" sz="2000" dirty="0" smtClean="0"/>
              <a:t> steroids, many </a:t>
            </a:r>
            <a:r>
              <a:rPr lang="en-US" sz="2000" dirty="0" smtClean="0">
                <a:solidFill>
                  <a:srgbClr val="FF0000"/>
                </a:solidFill>
              </a:rPr>
              <a:t>factors need to be considered</a:t>
            </a:r>
            <a:r>
              <a:rPr lang="en-US" sz="2000" dirty="0" smtClean="0"/>
              <a:t>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glucocorticoid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versus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mineralocorticoid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activity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duration of action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type of preparation, and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time of day when the steroid is administered.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Alternate-day administration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of the corticosteroid may prevent this adverse effect by allowing the HPA axis to recover/function on days the hormone is not taken.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55575" y="0"/>
            <a:ext cx="7315200" cy="673725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Adverse effects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Osteoporosis</a:t>
            </a:r>
            <a:r>
              <a:rPr lang="en-US" sz="2000" dirty="0" smtClean="0"/>
              <a:t> due to decrease intestinal Ca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absorption, inhibit bone formation, and decrease sex hormone synthesis.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classic Cushing-like syndrome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redistribution of body fat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puffy face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increased body hair growth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acne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insomnia, and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en-US" sz="2000" dirty="0" err="1" smtClean="0"/>
              <a:t>hirsutism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3843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55575" y="0"/>
            <a:ext cx="7315200" cy="6737250"/>
          </a:xfrm>
        </p:spPr>
        <p:txBody>
          <a:bodyPr/>
          <a:lstStyle/>
          <a:p>
            <a:pPr algn="l" rtl="0">
              <a:buNone/>
            </a:pPr>
            <a:r>
              <a:rPr lang="en-US" sz="2000" b="1" dirty="0" smtClean="0"/>
              <a:t>Adverse effects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Cataracts</a:t>
            </a:r>
            <a:r>
              <a:rPr lang="en-US" sz="2000" dirty="0" smtClean="0"/>
              <a:t>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Hyperglycemia</a:t>
            </a:r>
            <a:r>
              <a:rPr lang="en-US" sz="2000" dirty="0" smtClean="0"/>
              <a:t> may develop and lead to diabetes mellitus. Diabetic patients should monitor blood glucose and adjust medications accordingly if taking corticosteroids.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FF0000"/>
                </a:solidFill>
              </a:rPr>
              <a:t>Hypokalemia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</a:rPr>
              <a:t>Topical therapy </a:t>
            </a:r>
            <a:r>
              <a:rPr lang="en-US" sz="2000" dirty="0" smtClean="0"/>
              <a:t>can also cause skin atrophy, </a:t>
            </a:r>
            <a:r>
              <a:rPr lang="en-US" sz="2000" dirty="0" err="1" smtClean="0"/>
              <a:t>ecchymosis</a:t>
            </a:r>
            <a:r>
              <a:rPr lang="en-US" sz="2000" dirty="0" smtClean="0"/>
              <a:t>, and purple </a:t>
            </a:r>
            <a:r>
              <a:rPr lang="en-US" sz="2000" dirty="0" err="1" smtClean="0"/>
              <a:t>striae</a:t>
            </a:r>
            <a:r>
              <a:rPr lang="en-US" sz="2000" dirty="0" smtClean="0"/>
              <a:t>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3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28800" y="0"/>
            <a:ext cx="7315200" cy="6572272"/>
          </a:xfrm>
        </p:spPr>
        <p:txBody>
          <a:bodyPr/>
          <a:lstStyle/>
          <a:p>
            <a:pPr algn="ctr" rtl="0">
              <a:buNone/>
            </a:pPr>
            <a:r>
              <a:rPr lang="en-US" sz="2800" b="1" dirty="0" smtClean="0"/>
              <a:t>Withdrawal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If the patient has experienced </a:t>
            </a:r>
            <a:r>
              <a:rPr lang="en-US" sz="2000" dirty="0" smtClean="0">
                <a:solidFill>
                  <a:srgbClr val="FF0000"/>
                </a:solidFill>
              </a:rPr>
              <a:t>HPA suppression</a:t>
            </a:r>
            <a:r>
              <a:rPr lang="en-US" sz="2000" dirty="0" smtClean="0"/>
              <a:t>, abrupt removal of the corticosteroids causes an acute adrenal insufficiency syndrome that can be lethal.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the dose must be </a:t>
            </a:r>
            <a:r>
              <a:rPr lang="en-US" sz="2000" dirty="0" smtClean="0">
                <a:solidFill>
                  <a:srgbClr val="FF0000"/>
                </a:solidFill>
              </a:rPr>
              <a:t>tapered according </a:t>
            </a:r>
            <a:r>
              <a:rPr lang="en-US" sz="2000" dirty="0" smtClean="0"/>
              <a:t>to the individual, possibly through trial and error.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408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0"/>
            <a:ext cx="7315200" cy="2500306"/>
          </a:xfrm>
        </p:spPr>
        <p:txBody>
          <a:bodyPr/>
          <a:lstStyle/>
          <a:p>
            <a:pPr algn="l" rtl="0"/>
            <a:r>
              <a:rPr lang="en-US" sz="1800" dirty="0" err="1" smtClean="0"/>
              <a:t>Ketoconazoleis</a:t>
            </a:r>
            <a:r>
              <a:rPr lang="en-US" sz="1800" dirty="0" smtClean="0"/>
              <a:t> an antifungal agent that strongly </a:t>
            </a:r>
            <a:r>
              <a:rPr lang="en-US" sz="1800" dirty="0" smtClean="0">
                <a:solidFill>
                  <a:srgbClr val="FF0000"/>
                </a:solidFill>
              </a:rPr>
              <a:t>inhibits all </a:t>
            </a:r>
            <a:r>
              <a:rPr lang="en-US" sz="1800" dirty="0" err="1" smtClean="0">
                <a:solidFill>
                  <a:srgbClr val="FF0000"/>
                </a:solidFill>
              </a:rPr>
              <a:t>gonadal</a:t>
            </a:r>
            <a:r>
              <a:rPr lang="en-US" sz="1800" dirty="0" smtClean="0">
                <a:solidFill>
                  <a:srgbClr val="FF0000"/>
                </a:solidFill>
              </a:rPr>
              <a:t> and adrenal steroid hormone synthesis</a:t>
            </a:r>
            <a:r>
              <a:rPr lang="en-US" sz="1800" dirty="0" smtClean="0"/>
              <a:t>. It is used in the treatment of patients with Cushing's syndrome.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err="1" smtClean="0"/>
              <a:t>Trilostane</a:t>
            </a:r>
            <a:r>
              <a:rPr lang="en-US" sz="1800" dirty="0" smtClean="0"/>
              <a:t>: reversibly inhibits 3B-hydroxysteroid </a:t>
            </a:r>
            <a:r>
              <a:rPr lang="en-US" sz="1800" dirty="0" err="1" smtClean="0"/>
              <a:t>dehydrogenase</a:t>
            </a:r>
            <a:r>
              <a:rPr lang="en-US" sz="1800" dirty="0" smtClean="0"/>
              <a:t> and, thus, affects </a:t>
            </a:r>
            <a:r>
              <a:rPr lang="en-US" sz="1800" dirty="0" err="1" smtClean="0"/>
              <a:t>aldosterone</a:t>
            </a:r>
            <a:r>
              <a:rPr lang="en-US" sz="1800" dirty="0" smtClean="0"/>
              <a:t>, </a:t>
            </a:r>
            <a:r>
              <a:rPr lang="en-US" sz="1800" dirty="0" err="1" smtClean="0"/>
              <a:t>cortisol</a:t>
            </a:r>
            <a:r>
              <a:rPr lang="en-US" sz="1800" dirty="0" smtClean="0"/>
              <a:t>, and </a:t>
            </a:r>
            <a:r>
              <a:rPr lang="en-US" sz="1800" dirty="0" err="1" smtClean="0"/>
              <a:t>gonadal</a:t>
            </a:r>
            <a:r>
              <a:rPr lang="en-US" sz="1800" dirty="0" smtClean="0"/>
              <a:t> hormone synthesis. Its side effects are gastrointestinal.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836792" y="142852"/>
            <a:ext cx="7315200" cy="6526508"/>
          </a:xfrm>
        </p:spPr>
        <p:txBody>
          <a:bodyPr/>
          <a:lstStyle/>
          <a:p>
            <a:pPr algn="l" rtl="0"/>
            <a:r>
              <a:rPr lang="en-US" sz="2000" dirty="0" err="1" smtClean="0">
                <a:solidFill>
                  <a:srgbClr val="FF0000"/>
                </a:solidFill>
              </a:rPr>
              <a:t>Spironolactone</a:t>
            </a:r>
            <a:r>
              <a:rPr lang="en-US" sz="2000" dirty="0" smtClean="0"/>
              <a:t>: This antihypertensive drug </a:t>
            </a:r>
            <a:r>
              <a:rPr lang="en-US" sz="2000" dirty="0" smtClean="0">
                <a:solidFill>
                  <a:srgbClr val="FF0000"/>
                </a:solidFill>
              </a:rPr>
              <a:t>competes for the </a:t>
            </a:r>
            <a:r>
              <a:rPr lang="en-US" sz="2000" dirty="0" err="1" smtClean="0">
                <a:solidFill>
                  <a:srgbClr val="FF0000"/>
                </a:solidFill>
              </a:rPr>
              <a:t>mineralocorticoid</a:t>
            </a:r>
            <a:r>
              <a:rPr lang="en-US" sz="2000" dirty="0" smtClean="0"/>
              <a:t> receptor and, thus, inhibits sodium </a:t>
            </a:r>
            <a:r>
              <a:rPr lang="en-US" sz="2000" dirty="0" err="1" smtClean="0"/>
              <a:t>reabsorption</a:t>
            </a:r>
            <a:r>
              <a:rPr lang="en-US" sz="2000" dirty="0" smtClean="0"/>
              <a:t> in the kidney. </a:t>
            </a:r>
          </a:p>
          <a:p>
            <a:pPr algn="l" rtl="0"/>
            <a:r>
              <a:rPr lang="en-US" sz="2000" dirty="0" smtClean="0"/>
              <a:t>It can also </a:t>
            </a:r>
            <a:r>
              <a:rPr lang="en-US" sz="2000" dirty="0" smtClean="0">
                <a:solidFill>
                  <a:srgbClr val="FF0000"/>
                </a:solidFill>
              </a:rPr>
              <a:t>antagonize </a:t>
            </a:r>
            <a:r>
              <a:rPr lang="en-US" sz="2000" dirty="0" err="1" smtClean="0">
                <a:solidFill>
                  <a:srgbClr val="FF0000"/>
                </a:solidFill>
              </a:rPr>
              <a:t>aldosterone</a:t>
            </a:r>
            <a:r>
              <a:rPr lang="en-US" sz="2000" dirty="0" smtClean="0">
                <a:solidFill>
                  <a:srgbClr val="FF0000"/>
                </a:solidFill>
              </a:rPr>
              <a:t> and testosterone synthesis</a:t>
            </a:r>
            <a:r>
              <a:rPr lang="en-US" sz="2000" dirty="0" smtClean="0"/>
              <a:t>. It is effective against </a:t>
            </a:r>
            <a:r>
              <a:rPr lang="en-US" sz="2000" dirty="0" err="1" smtClean="0"/>
              <a:t>hyperaldosteronism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err="1" smtClean="0">
                <a:solidFill>
                  <a:srgbClr val="FF0000"/>
                </a:solidFill>
              </a:rPr>
              <a:t>Eplerenone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specifically </a:t>
            </a:r>
            <a:r>
              <a:rPr lang="en-US" sz="2000" dirty="0" smtClean="0">
                <a:solidFill>
                  <a:srgbClr val="FF0000"/>
                </a:solidFill>
              </a:rPr>
              <a:t>binds to the </a:t>
            </a:r>
            <a:r>
              <a:rPr lang="en-US" sz="2000" dirty="0" err="1" smtClean="0">
                <a:solidFill>
                  <a:srgbClr val="FF0000"/>
                </a:solidFill>
              </a:rPr>
              <a:t>mineralocorticoid</a:t>
            </a:r>
            <a:r>
              <a:rPr lang="en-US" sz="2000" dirty="0" smtClean="0">
                <a:solidFill>
                  <a:srgbClr val="FF0000"/>
                </a:solidFill>
              </a:rPr>
              <a:t> receptor</a:t>
            </a:r>
            <a:r>
              <a:rPr lang="en-US" sz="2000" dirty="0" smtClean="0"/>
              <a:t>, where it acts as an </a:t>
            </a:r>
            <a:r>
              <a:rPr lang="en-US" sz="2000" dirty="0" err="1" smtClean="0"/>
              <a:t>aldosterone</a:t>
            </a:r>
            <a:r>
              <a:rPr lang="en-US" sz="2000" dirty="0" smtClean="0"/>
              <a:t> antagonist. </a:t>
            </a:r>
          </a:p>
          <a:p>
            <a:pPr algn="l" rtl="0"/>
            <a:r>
              <a:rPr lang="en-US" sz="2000" dirty="0" smtClean="0"/>
              <a:t>This specificity </a:t>
            </a:r>
            <a:r>
              <a:rPr lang="en-US" sz="2000" dirty="0" smtClean="0">
                <a:solidFill>
                  <a:srgbClr val="FF0000"/>
                </a:solidFill>
              </a:rPr>
              <a:t>avoids the side effect of </a:t>
            </a:r>
            <a:r>
              <a:rPr lang="en-US" sz="2000" dirty="0" err="1" smtClean="0">
                <a:solidFill>
                  <a:srgbClr val="FF0000"/>
                </a:solidFill>
              </a:rPr>
              <a:t>gynecomastia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that is associated with the use of </a:t>
            </a:r>
            <a:r>
              <a:rPr lang="en-US" sz="2000" dirty="0" err="1" smtClean="0"/>
              <a:t>spironolactone</a:t>
            </a:r>
            <a:r>
              <a:rPr lang="en-US" sz="2000" dirty="0" smtClean="0"/>
              <a:t>. </a:t>
            </a:r>
          </a:p>
          <a:p>
            <a:pPr algn="l" rtl="0"/>
            <a:r>
              <a:rPr lang="en-US" sz="2000" dirty="0" smtClean="0"/>
              <a:t>It is approved as an antihypertensive.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ar-IQ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518" y="142852"/>
            <a:ext cx="6934200" cy="4214842"/>
          </a:xfrm>
        </p:spPr>
        <p:txBody>
          <a:bodyPr/>
          <a:lstStyle/>
          <a:p>
            <a:pPr algn="l" rtl="0"/>
            <a:r>
              <a:rPr lang="en-US" sz="1800" dirty="0" smtClean="0"/>
              <a:t>The adrenal cortex is divided into </a:t>
            </a:r>
            <a:r>
              <a:rPr lang="en-US" sz="1800" dirty="0" smtClean="0">
                <a:solidFill>
                  <a:srgbClr val="FF0000"/>
                </a:solidFill>
              </a:rPr>
              <a:t>three zones </a:t>
            </a:r>
            <a:r>
              <a:rPr lang="en-US" sz="1800" dirty="0" smtClean="0"/>
              <a:t>that synthesize various steroids from </a:t>
            </a:r>
            <a:r>
              <a:rPr lang="en-US" sz="1800" dirty="0" smtClean="0">
                <a:solidFill>
                  <a:srgbClr val="FF0000"/>
                </a:solidFill>
              </a:rPr>
              <a:t>cholestero</a:t>
            </a:r>
            <a:r>
              <a:rPr lang="en-US" sz="1800" dirty="0" smtClean="0"/>
              <a:t>l and then secrete them</a:t>
            </a:r>
          </a:p>
          <a:p>
            <a:pPr algn="l" rtl="0"/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The</a:t>
            </a:r>
            <a:r>
              <a:rPr lang="en-US" sz="1800" dirty="0" smtClean="0">
                <a:solidFill>
                  <a:srgbClr val="FF0000"/>
                </a:solidFill>
              </a:rPr>
              <a:t> middle </a:t>
            </a:r>
            <a:r>
              <a:rPr lang="en-US" sz="1800" dirty="0" err="1" smtClean="0">
                <a:solidFill>
                  <a:srgbClr val="FF0000"/>
                </a:solidFill>
              </a:rPr>
              <a:t>zona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fasciculata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synthesizes </a:t>
            </a:r>
            <a:r>
              <a:rPr lang="en-US" sz="1800" dirty="0" err="1" smtClean="0">
                <a:solidFill>
                  <a:srgbClr val="FF0000"/>
                </a:solidFill>
              </a:rPr>
              <a:t>glucocorticoids</a:t>
            </a:r>
            <a:r>
              <a:rPr lang="en-US" sz="1800" dirty="0" smtClean="0"/>
              <a:t> (for example, </a:t>
            </a:r>
            <a:r>
              <a:rPr lang="en-US" sz="1800" dirty="0" err="1" smtClean="0"/>
              <a:t>cortisol</a:t>
            </a:r>
            <a:r>
              <a:rPr lang="en-US" sz="1800" dirty="0" smtClean="0"/>
              <a:t>), which are involved with normal metabolism and resistance to stress. </a:t>
            </a:r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inner </a:t>
            </a:r>
            <a:r>
              <a:rPr lang="en-US" sz="1800" dirty="0" err="1" smtClean="0">
                <a:solidFill>
                  <a:srgbClr val="FF0000"/>
                </a:solidFill>
              </a:rPr>
              <a:t>zona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reticularis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secretes adrenal</a:t>
            </a:r>
            <a:r>
              <a:rPr lang="en-US" sz="1800" dirty="0" smtClean="0">
                <a:solidFill>
                  <a:srgbClr val="FF0000"/>
                </a:solidFill>
              </a:rPr>
              <a:t> androgens </a:t>
            </a:r>
            <a:r>
              <a:rPr lang="en-US" sz="1800" dirty="0" smtClean="0"/>
              <a:t>(for example, </a:t>
            </a:r>
            <a:r>
              <a:rPr lang="en-US" sz="1800" dirty="0" err="1" smtClean="0"/>
              <a:t>dehydroepiandrosterone</a:t>
            </a:r>
            <a:r>
              <a:rPr lang="en-US" sz="1800" dirty="0" smtClean="0"/>
              <a:t>). </a:t>
            </a:r>
          </a:p>
          <a:p>
            <a:pPr algn="l" rtl="0"/>
            <a:r>
              <a:rPr lang="en-US" sz="1800" dirty="0" smtClean="0"/>
              <a:t>Secretion by the two inner zones is controlled by ACTH.</a:t>
            </a:r>
          </a:p>
          <a:p>
            <a:pPr algn="l" rtl="0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6934200" cy="764704"/>
          </a:xfrm>
        </p:spPr>
        <p:txBody>
          <a:bodyPr/>
          <a:lstStyle/>
          <a:p>
            <a:pPr algn="ctr"/>
            <a:r>
              <a:rPr lang="en-US" sz="2400" b="1" dirty="0" smtClean="0"/>
              <a:t>ADRENOCORTICOSTEROIDS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08720"/>
            <a:ext cx="6934200" cy="5832648"/>
          </a:xfrm>
        </p:spPr>
        <p:txBody>
          <a:bodyPr/>
          <a:lstStyle/>
          <a:p>
            <a:pPr algn="l" rtl="0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glucocorticoid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receptor is </a:t>
            </a:r>
            <a:r>
              <a:rPr lang="en-US" sz="2000" dirty="0" smtClean="0">
                <a:solidFill>
                  <a:srgbClr val="FF0000"/>
                </a:solidFill>
              </a:rPr>
              <a:t>widely distributed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throughout the body</a:t>
            </a: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l" rtl="0"/>
            <a:r>
              <a:rPr lang="en-US" sz="2000" dirty="0" err="1" smtClean="0">
                <a:solidFill>
                  <a:srgbClr val="FF0000"/>
                </a:solidFill>
              </a:rPr>
              <a:t>mineralocorticoid</a:t>
            </a:r>
            <a:r>
              <a:rPr lang="en-US" sz="2000" dirty="0" smtClean="0">
                <a:solidFill>
                  <a:srgbClr val="FF0000"/>
                </a:solidFill>
              </a:rPr>
              <a:t> receptor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is confined to excretory organs, such as the kidney, colon, and salivary and sweat glands.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Both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mineralcorticoid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glucocorticoid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receptors are found in the</a:t>
            </a:r>
            <a:r>
              <a:rPr lang="en-US" sz="2000" dirty="0" smtClean="0">
                <a:solidFill>
                  <a:srgbClr val="FF0000"/>
                </a:solidFill>
              </a:rPr>
              <a:t> brain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</a:rPr>
              <a:t>adrenocorticoids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bind to specific </a:t>
            </a:r>
            <a:r>
              <a:rPr lang="en-US" sz="2000" dirty="0" smtClean="0">
                <a:solidFill>
                  <a:srgbClr val="FF0000"/>
                </a:solidFill>
              </a:rPr>
              <a:t>intracellular </a:t>
            </a:r>
            <a:r>
              <a:rPr lang="en-US" sz="2000" dirty="0" err="1" smtClean="0">
                <a:solidFill>
                  <a:srgbClr val="FF0000"/>
                </a:solidFill>
              </a:rPr>
              <a:t>cytoplasmic</a:t>
            </a:r>
            <a:r>
              <a:rPr lang="en-US" sz="2000" dirty="0" smtClean="0">
                <a:solidFill>
                  <a:srgbClr val="FF0000"/>
                </a:solidFill>
              </a:rPr>
              <a:t> receptors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in target tissues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18" y="0"/>
            <a:ext cx="7129482" cy="2071678"/>
          </a:xfrm>
        </p:spPr>
        <p:txBody>
          <a:bodyPr/>
          <a:lstStyle/>
          <a:p>
            <a:pPr algn="l" rtl="0"/>
            <a:endParaRPr lang="en-US" sz="18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6159003" cy="1188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62604 L -0.01753 -0.876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6934200" cy="764704"/>
          </a:xfrm>
        </p:spPr>
        <p:txBody>
          <a:bodyPr/>
          <a:lstStyle/>
          <a:p>
            <a:pPr algn="ctr"/>
            <a:r>
              <a:rPr lang="en-US" sz="2400" b="1" dirty="0" smtClean="0"/>
              <a:t>ADRENOCORTICOSTEROIDS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14356"/>
            <a:ext cx="6934200" cy="6027012"/>
          </a:xfrm>
        </p:spPr>
        <p:txBody>
          <a:bodyPr/>
          <a:lstStyle/>
          <a:p>
            <a:pPr algn="l" rtl="0"/>
            <a:r>
              <a:rPr lang="en-US" sz="2000" dirty="0" smtClean="0"/>
              <a:t>This mechanism </a:t>
            </a:r>
            <a:r>
              <a:rPr lang="en-US" sz="2000" dirty="0" smtClean="0">
                <a:solidFill>
                  <a:srgbClr val="FF0000"/>
                </a:solidFill>
              </a:rPr>
              <a:t>requires time </a:t>
            </a:r>
            <a:r>
              <a:rPr lang="en-US" sz="2000" dirty="0" smtClean="0"/>
              <a:t>to produce an effect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Other 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 effects, such as their </a:t>
            </a:r>
            <a:r>
              <a:rPr lang="en-US" sz="2000" dirty="0" smtClean="0">
                <a:solidFill>
                  <a:srgbClr val="FF0000"/>
                </a:solidFill>
              </a:rPr>
              <a:t>interaction with </a:t>
            </a:r>
            <a:r>
              <a:rPr lang="en-US" sz="2000" dirty="0" err="1" smtClean="0">
                <a:solidFill>
                  <a:srgbClr val="FF0000"/>
                </a:solidFill>
              </a:rPr>
              <a:t>catecholamines</a:t>
            </a:r>
            <a:r>
              <a:rPr lang="en-US" sz="2000" dirty="0" smtClean="0"/>
              <a:t> to mediate relaxation of bronchial musculature or </a:t>
            </a:r>
            <a:r>
              <a:rPr lang="en-US" sz="2000" dirty="0" err="1" smtClean="0">
                <a:solidFill>
                  <a:srgbClr val="FF0000"/>
                </a:solidFill>
              </a:rPr>
              <a:t>lipolysis</a:t>
            </a:r>
            <a:r>
              <a:rPr lang="en-US" sz="2000" dirty="0" smtClean="0"/>
              <a:t>, have effects that are immediate.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Cortisol</a:t>
            </a:r>
            <a:r>
              <a:rPr lang="en-US" sz="2000" dirty="0" smtClean="0"/>
              <a:t> is the principal human </a:t>
            </a:r>
            <a:r>
              <a:rPr lang="en-US" sz="2000" dirty="0" err="1" smtClean="0"/>
              <a:t>glucocorticoid</a:t>
            </a:r>
            <a:r>
              <a:rPr lang="en-US" sz="2000" dirty="0" smtClean="0"/>
              <a:t>. 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 smtClean="0">
              <a:solidFill>
                <a:srgbClr val="FF0000"/>
              </a:solidFill>
            </a:endParaRP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 Factors such as </a:t>
            </a:r>
            <a:r>
              <a:rPr lang="en-US" sz="2000" dirty="0" smtClean="0">
                <a:solidFill>
                  <a:srgbClr val="FF0000"/>
                </a:solidFill>
              </a:rPr>
              <a:t>stress</a:t>
            </a:r>
            <a:r>
              <a:rPr lang="en-US" sz="2000" dirty="0" smtClean="0"/>
              <a:t> and levels of the circulating steroid influence secretion.</a:t>
            </a:r>
          </a:p>
          <a:p>
            <a:pPr algn="l" rtl="0"/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6934200" cy="76470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effects of </a:t>
            </a:r>
            <a:r>
              <a:rPr lang="en-US" sz="2400" b="1" dirty="0" err="1" smtClean="0"/>
              <a:t>cortisol</a:t>
            </a:r>
            <a:r>
              <a:rPr lang="en-US" sz="2400" b="1" dirty="0" smtClean="0"/>
              <a:t> are many and diverse. In general, all </a:t>
            </a:r>
            <a:r>
              <a:rPr lang="en-US" sz="2400" b="1" dirty="0" err="1" smtClean="0"/>
              <a:t>glucocorticoids</a:t>
            </a:r>
            <a:r>
              <a:rPr lang="en-US" sz="2400" b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14356"/>
            <a:ext cx="6934200" cy="6027012"/>
          </a:xfrm>
        </p:spPr>
        <p:txBody>
          <a:bodyPr/>
          <a:lstStyle/>
          <a:p>
            <a:pPr algn="l" rtl="0">
              <a:buNone/>
            </a:pPr>
            <a:endParaRPr lang="en-US" sz="2000" b="1" dirty="0" smtClean="0"/>
          </a:p>
          <a:p>
            <a:pPr algn="l" rtl="0">
              <a:buNone/>
            </a:pPr>
            <a:r>
              <a:rPr lang="en-US" sz="2000" b="1" dirty="0" smtClean="0"/>
              <a:t>1. Promote normal intermediary metabolism: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stimulate protein catabolism </a:t>
            </a:r>
            <a:r>
              <a:rPr lang="en-US" sz="2000" dirty="0" smtClean="0"/>
              <a:t>(except in the liver) and </a:t>
            </a:r>
            <a:r>
              <a:rPr lang="en-US" sz="2000" dirty="0" err="1" smtClean="0"/>
              <a:t>lipolysis</a:t>
            </a:r>
            <a:r>
              <a:rPr lang="en-US" sz="2000" dirty="0" smtClean="0"/>
              <a:t>, thereby providing the building blocks and energy that are needed for glucose synthesis. </a:t>
            </a:r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/>
              <a:t>Glucocorticoid</a:t>
            </a:r>
            <a:r>
              <a:rPr lang="en-US" sz="2000" dirty="0" smtClean="0"/>
              <a:t> insufficiency may result in hypoglycemia (for example, during stressful periods or fasting).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ipolysi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6934200" cy="764704"/>
          </a:xfrm>
        </p:spPr>
        <p:txBody>
          <a:bodyPr/>
          <a:lstStyle/>
          <a:p>
            <a:pPr algn="ctr"/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The effects of </a:t>
            </a:r>
            <a:r>
              <a:rPr lang="en-US" sz="2400" b="1" dirty="0" err="1" smtClean="0"/>
              <a:t>cortisol</a:t>
            </a:r>
            <a:r>
              <a:rPr lang="en-US" sz="2400" b="1" dirty="0" smtClean="0"/>
              <a:t> are many and diverse. In general, all </a:t>
            </a:r>
            <a:r>
              <a:rPr lang="en-US" sz="2400" b="1" dirty="0" err="1" smtClean="0"/>
              <a:t>glucocorticoids</a:t>
            </a:r>
            <a:r>
              <a:rPr lang="en-US" sz="2400" b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14356"/>
            <a:ext cx="6934200" cy="6027012"/>
          </a:xfrm>
        </p:spPr>
        <p:txBody>
          <a:bodyPr/>
          <a:lstStyle/>
          <a:p>
            <a:pPr algn="l" rtl="0">
              <a:buNone/>
            </a:pPr>
            <a:endParaRPr lang="en-US" sz="2000" b="1" dirty="0" smtClean="0"/>
          </a:p>
          <a:p>
            <a:pPr algn="l" rtl="0">
              <a:buNone/>
            </a:pPr>
            <a:r>
              <a:rPr lang="en-US" sz="2000" b="1" dirty="0" smtClean="0"/>
              <a:t>1. Promote normal intermediary metabolism: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000" b="1" dirty="0"/>
              <a:t>Lipid Metabolism.</a:t>
            </a:r>
            <a:r>
              <a:rPr lang="en-US" sz="2000" dirty="0"/>
              <a:t> </a:t>
            </a: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 smtClean="0"/>
          </a:p>
          <a:p>
            <a:pPr algn="l" rtl="0">
              <a:buFont typeface="Wingdings" pitchFamily="2" charset="2"/>
              <a:buChar char="Ø"/>
            </a:pPr>
            <a:endParaRPr lang="en-US" sz="2000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first is the </a:t>
            </a:r>
            <a:r>
              <a:rPr lang="en-US" sz="2000" dirty="0">
                <a:solidFill>
                  <a:srgbClr val="FF0000"/>
                </a:solidFill>
              </a:rPr>
              <a:t>dramatic redistribution </a:t>
            </a:r>
            <a:r>
              <a:rPr lang="en-US" sz="2000" dirty="0"/>
              <a:t>of body </a:t>
            </a:r>
            <a:r>
              <a:rPr lang="en-US" sz="2000" dirty="0" smtClean="0"/>
              <a:t>fat increased </a:t>
            </a:r>
            <a:r>
              <a:rPr lang="en-US" sz="2000" dirty="0"/>
              <a:t>fat in the back of the neck (“buffalo hump”), </a:t>
            </a:r>
            <a:r>
              <a:rPr lang="en-US" sz="2000" dirty="0" smtClean="0"/>
              <a:t>face </a:t>
            </a:r>
            <a:r>
              <a:rPr lang="en-US" sz="2000" dirty="0"/>
              <a:t>(“moon facies</a:t>
            </a:r>
            <a:r>
              <a:rPr lang="en-US" sz="2000" dirty="0" smtClean="0"/>
              <a:t>”), </a:t>
            </a:r>
            <a:r>
              <a:rPr lang="en-US" sz="2000" dirty="0"/>
              <a:t>coupled with a loss of fat in the </a:t>
            </a:r>
            <a:r>
              <a:rPr lang="en-US" sz="2000" dirty="0" smtClean="0"/>
              <a:t>extremities. 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other is the </a:t>
            </a:r>
            <a:r>
              <a:rPr lang="en-US" sz="2000" dirty="0">
                <a:solidFill>
                  <a:srgbClr val="FF0000"/>
                </a:solidFill>
              </a:rPr>
              <a:t>permissive facilitation of the </a:t>
            </a:r>
            <a:r>
              <a:rPr lang="en-US" sz="2000" dirty="0" err="1">
                <a:solidFill>
                  <a:srgbClr val="FF0000"/>
                </a:solidFill>
              </a:rPr>
              <a:t>lipolytic</a:t>
            </a:r>
            <a:r>
              <a:rPr lang="en-US" sz="2000" dirty="0">
                <a:solidFill>
                  <a:srgbClr val="FF0000"/>
                </a:solidFill>
              </a:rPr>
              <a:t> effect</a:t>
            </a:r>
            <a:r>
              <a:rPr lang="en-US" sz="2000" dirty="0"/>
              <a:t> of other </a:t>
            </a:r>
            <a:r>
              <a:rPr lang="en-US" sz="2000" dirty="0" smtClean="0"/>
              <a:t>agents </a:t>
            </a:r>
            <a:r>
              <a:rPr lang="en-US" sz="2000" dirty="0"/>
              <a:t>resulting in an increase in free fatty acids after glucocorticoid </a:t>
            </a:r>
            <a:r>
              <a:rPr lang="en-US" sz="2000" dirty="0" err="1"/>
              <a:t>administration.</a:t>
            </a:r>
            <a:r>
              <a:rPr lang="en-US" sz="2000" dirty="0" err="1" smtClean="0">
                <a:solidFill>
                  <a:schemeClr val="bg1"/>
                </a:solidFill>
              </a:rPr>
              <a:t>ipolysis</a:t>
            </a:r>
            <a:endParaRPr lang="en-US" sz="2000" b="1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5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0"/>
            <a:ext cx="6934200" cy="6741368"/>
          </a:xfrm>
        </p:spPr>
        <p:txBody>
          <a:bodyPr/>
          <a:lstStyle/>
          <a:p>
            <a:pPr algn="l" rtl="0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Increase resistance to stress: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By </a:t>
            </a:r>
          </a:p>
          <a:p>
            <a:pPr algn="l" rtl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</a:rPr>
              <a:t>raising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plasma glucose levels, </a:t>
            </a:r>
          </a:p>
          <a:p>
            <a:pPr algn="l" rtl="0">
              <a:buFont typeface="Wingdings" pitchFamily="2" charset="2"/>
              <a:buChar char="ü"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None/>
            </a:pP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</a:rPr>
              <a:t>3-Glucocorticoids can cause a modest rise in blood pressure </a:t>
            </a:r>
          </a:p>
          <a:p>
            <a:pPr algn="l" rtl="0">
              <a:buNone/>
            </a:pPr>
            <a:endParaRPr lang="en-US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By enhancing the </a:t>
            </a:r>
            <a:r>
              <a:rPr lang="en-US" sz="2000" dirty="0" smtClean="0">
                <a:solidFill>
                  <a:srgbClr val="FF0000"/>
                </a:solidFill>
              </a:rPr>
              <a:t>vasoconstrictor action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of adrenergic stimuli on small vessels.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000" dirty="0"/>
              <a:t>mineralocorticoid-induced changes in renal Na</a:t>
            </a:r>
            <a:r>
              <a:rPr lang="en-US" sz="2000" baseline="30000" dirty="0"/>
              <a:t>+</a:t>
            </a:r>
            <a:r>
              <a:rPr lang="en-US" sz="2000" dirty="0"/>
              <a:t>, </a:t>
            </a: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point-template">
  <a:themeElements>
    <a:clrScheme name="Custom 10">
      <a:dk1>
        <a:srgbClr val="4D4D4D"/>
      </a:dk1>
      <a:lt1>
        <a:srgbClr val="FFFFFF"/>
      </a:lt1>
      <a:dk2>
        <a:srgbClr val="4D4D4D"/>
      </a:dk2>
      <a:lt2>
        <a:srgbClr val="1F367F"/>
      </a:lt2>
      <a:accent1>
        <a:srgbClr val="104BB0"/>
      </a:accent1>
      <a:accent2>
        <a:srgbClr val="0647DA"/>
      </a:accent2>
      <a:accent3>
        <a:srgbClr val="FFFFFF"/>
      </a:accent3>
      <a:accent4>
        <a:srgbClr val="404040"/>
      </a:accent4>
      <a:accent5>
        <a:srgbClr val="0C98DA"/>
      </a:accent5>
      <a:accent6>
        <a:srgbClr val="104BB0"/>
      </a:accent6>
      <a:hlink>
        <a:srgbClr val="0C98D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188D7"/>
        </a:lt2>
        <a:accent1>
          <a:srgbClr val="4C9CD2"/>
        </a:accent1>
        <a:accent2>
          <a:srgbClr val="84BEE6"/>
        </a:accent2>
        <a:accent3>
          <a:srgbClr val="FFFFFF"/>
        </a:accent3>
        <a:accent4>
          <a:srgbClr val="404040"/>
        </a:accent4>
        <a:accent5>
          <a:srgbClr val="B2CBE5"/>
        </a:accent5>
        <a:accent6>
          <a:srgbClr val="77ACD0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90F1"/>
        </a:lt2>
        <a:accent1>
          <a:srgbClr val="1FA4FF"/>
        </a:accent1>
        <a:accent2>
          <a:srgbClr val="21C5FF"/>
        </a:accent2>
        <a:accent3>
          <a:srgbClr val="FFFFFF"/>
        </a:accent3>
        <a:accent4>
          <a:srgbClr val="404040"/>
        </a:accent4>
        <a:accent5>
          <a:srgbClr val="ABCFFF"/>
        </a:accent5>
        <a:accent6>
          <a:srgbClr val="1DB2E7"/>
        </a:accent6>
        <a:hlink>
          <a:srgbClr val="21D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5BE2"/>
        </a:lt2>
        <a:accent1>
          <a:srgbClr val="1F84FF"/>
        </a:accent1>
        <a:accent2>
          <a:srgbClr val="21AAFF"/>
        </a:accent2>
        <a:accent3>
          <a:srgbClr val="FFFFFF"/>
        </a:accent3>
        <a:accent4>
          <a:srgbClr val="404040"/>
        </a:accent4>
        <a:accent5>
          <a:srgbClr val="ABC2FF"/>
        </a:accent5>
        <a:accent6>
          <a:srgbClr val="1D9AE7"/>
        </a:accent6>
        <a:hlink>
          <a:srgbClr val="21CA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4A6E8"/>
        </a:lt2>
        <a:accent1>
          <a:srgbClr val="0C84F2"/>
        </a:accent1>
        <a:accent2>
          <a:srgbClr val="086BE2"/>
        </a:accent2>
        <a:accent3>
          <a:srgbClr val="FFFFFF"/>
        </a:accent3>
        <a:accent4>
          <a:srgbClr val="404040"/>
        </a:accent4>
        <a:accent5>
          <a:srgbClr val="AAC2F7"/>
        </a:accent5>
        <a:accent6>
          <a:srgbClr val="0660CD"/>
        </a:accent6>
        <a:hlink>
          <a:srgbClr val="0454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4BDE8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D1313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FFCF01"/>
        </a:lt2>
        <a:accent1>
          <a:srgbClr val="0AA6F4"/>
        </a:accent1>
        <a:accent2>
          <a:srgbClr val="098FE1"/>
        </a:accent2>
        <a:accent3>
          <a:srgbClr val="FFFFFF"/>
        </a:accent3>
        <a:accent4>
          <a:srgbClr val="404040"/>
        </a:accent4>
        <a:accent5>
          <a:srgbClr val="AAD0F8"/>
        </a:accent5>
        <a:accent6>
          <a:srgbClr val="0781CC"/>
        </a:accent6>
        <a:hlink>
          <a:srgbClr val="0471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9C0202"/>
        </a:lt2>
        <a:accent1>
          <a:srgbClr val="EB0903"/>
        </a:accent1>
        <a:accent2>
          <a:srgbClr val="ED4D05"/>
        </a:accent2>
        <a:accent3>
          <a:srgbClr val="FFFFFF"/>
        </a:accent3>
        <a:accent4>
          <a:srgbClr val="404040"/>
        </a:accent4>
        <a:accent5>
          <a:srgbClr val="F3AAAA"/>
        </a:accent5>
        <a:accent6>
          <a:srgbClr val="D74504"/>
        </a:accent6>
        <a:hlink>
          <a:srgbClr val="FEB1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9815</TotalTime>
  <Words>1392</Words>
  <Application>Microsoft Office PowerPoint</Application>
  <PresentationFormat>On-screen Show (4:3)</PresentationFormat>
  <Paragraphs>252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powerpoint-template</vt:lpstr>
      <vt:lpstr>1_powerpoint-template</vt:lpstr>
      <vt:lpstr>2_powerpoint-template</vt:lpstr>
      <vt:lpstr>Slide 1</vt:lpstr>
      <vt:lpstr>Slide 2</vt:lpstr>
      <vt:lpstr>Slide 3</vt:lpstr>
      <vt:lpstr>ADRENOCORTICOSTEROIDS</vt:lpstr>
      <vt:lpstr>Slide 5</vt:lpstr>
      <vt:lpstr>ADRENOCORTICOSTEROIDS</vt:lpstr>
      <vt:lpstr> The effects of cortisol are many and diverse. In general, all glucocorticoids: </vt:lpstr>
      <vt:lpstr> The effects of cortisol are many and diverse. In general, all glucocorticoids: </vt:lpstr>
      <vt:lpstr>Slide 9</vt:lpstr>
      <vt:lpstr>Slide 10</vt:lpstr>
      <vt:lpstr>Slide 11</vt:lpstr>
      <vt:lpstr>Slide 12</vt:lpstr>
      <vt:lpstr>Slide 13</vt:lpstr>
      <vt:lpstr>Slide 14</vt:lpstr>
      <vt:lpstr>2-Replacement therapy for secondary or tertiary adrenocortical insufficiency:</vt:lpstr>
      <vt:lpstr>3-Diagnosis of Cushing syndrome</vt:lpstr>
      <vt:lpstr>Slide 17</vt:lpstr>
      <vt:lpstr>Slide 18</vt:lpstr>
      <vt:lpstr>Slide 19</vt:lpstr>
      <vt:lpstr>Slide 20</vt:lpstr>
      <vt:lpstr>Slide 21</vt:lpstr>
      <vt:lpstr>                                                                                                                    Pharmacokinetics     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Ausama</dc:creator>
  <cp:lastModifiedBy>ausama</cp:lastModifiedBy>
  <cp:revision>950</cp:revision>
  <dcterms:created xsi:type="dcterms:W3CDTF">2012-09-21T11:26:58Z</dcterms:created>
  <dcterms:modified xsi:type="dcterms:W3CDTF">2019-03-09T02:53:07Z</dcterms:modified>
</cp:coreProperties>
</file>